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1" r:id="rId21"/>
    <p:sldId id="275" r:id="rId22"/>
    <p:sldId id="276" r:id="rId23"/>
    <p:sldId id="277" r:id="rId24"/>
    <p:sldId id="278" r:id="rId25"/>
    <p:sldId id="279" r:id="rId26"/>
    <p:sldId id="286" r:id="rId27"/>
    <p:sldId id="287" r:id="rId28"/>
    <p:sldId id="288" r:id="rId29"/>
    <p:sldId id="289" r:id="rId30"/>
    <p:sldId id="290" r:id="rId31"/>
    <p:sldId id="29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2BBBF-292C-4664-8B8B-8A25E6C3E81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557D2-17C9-444A-BCDE-6A7BA0D4B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Уголовный процесс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428868"/>
            <a:ext cx="8286808" cy="3209932"/>
          </a:xfrm>
        </p:spPr>
        <p:txBody>
          <a:bodyPr>
            <a:normAutofit/>
          </a:bodyPr>
          <a:lstStyle/>
          <a:p>
            <a:pPr indent="442913" algn="just"/>
            <a:r>
              <a:rPr lang="ru-RU" dirty="0">
                <a:solidFill>
                  <a:schemeClr val="tx1"/>
                </a:solidFill>
              </a:rPr>
              <a:t>Как изобличить и осудить преступника, не обвинив и не осудив при этом </a:t>
            </a:r>
            <a:r>
              <a:rPr lang="ru-RU" dirty="0" smtClean="0">
                <a:solidFill>
                  <a:schemeClr val="tx1"/>
                </a:solidFill>
              </a:rPr>
              <a:t>невиновного?</a:t>
            </a:r>
          </a:p>
          <a:p>
            <a:pPr indent="442913" algn="just"/>
            <a:r>
              <a:rPr lang="ru-RU" dirty="0" smtClean="0">
                <a:solidFill>
                  <a:schemeClr val="tx1"/>
                </a:solidFill>
              </a:rPr>
              <a:t>Это </a:t>
            </a:r>
            <a:r>
              <a:rPr lang="ru-RU" b="1" u="sng" dirty="0">
                <a:solidFill>
                  <a:schemeClr val="tx1"/>
                </a:solidFill>
              </a:rPr>
              <a:t>главная задача</a:t>
            </a:r>
            <a:r>
              <a:rPr lang="ru-RU" b="1" i="1" u="sng" dirty="0">
                <a:solidFill>
                  <a:schemeClr val="tx1"/>
                </a:solidFill>
              </a:rPr>
              <a:t> уголовного производства,</a:t>
            </a:r>
            <a:r>
              <a:rPr lang="ru-RU" b="1" u="sng" dirty="0">
                <a:solidFill>
                  <a:schemeClr val="tx1"/>
                </a:solidFill>
              </a:rPr>
              <a:t> или</a:t>
            </a:r>
            <a:r>
              <a:rPr lang="ru-RU" b="1" i="1" u="sng" dirty="0">
                <a:solidFill>
                  <a:schemeClr val="tx1"/>
                </a:solidFill>
              </a:rPr>
              <a:t> уголовного проц</a:t>
            </a:r>
            <a:r>
              <a:rPr lang="ru-RU" i="1" dirty="0">
                <a:solidFill>
                  <a:schemeClr val="tx1"/>
                </a:solidFill>
              </a:rPr>
              <a:t>есса,</a:t>
            </a:r>
            <a:r>
              <a:rPr lang="ru-RU" dirty="0">
                <a:solidFill>
                  <a:schemeClr val="tx1"/>
                </a:solidFill>
              </a:rPr>
              <a:t> — деятельности по расследованию и разрешению уголовных дел.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Доказательства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marL="0" indent="720725" algn="just">
              <a:buNone/>
            </a:pPr>
            <a:r>
              <a:rPr lang="ru-RU" b="1" dirty="0"/>
              <a:t>Доказательствами по уголовному делу</a:t>
            </a:r>
            <a:r>
              <a:rPr lang="ru-RU" dirty="0"/>
              <a:t> являются любые сведения, на основе которых суд, прокурор, следователь, дознаватель в соответствующем порядке устанавливает наличие или отсутствие обстоятельств, подлежащих доказыванию при производстве по уголовному делу, а также иных обстоятельств, имеющих значение для уголовного дела.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качестве доказательств допускаются: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 1) показания подозреваемого, обвиняемого;</a:t>
            </a:r>
          </a:p>
          <a:p>
            <a:pPr>
              <a:buNone/>
            </a:pPr>
            <a:r>
              <a:rPr lang="ru-RU" dirty="0"/>
              <a:t> 2) показания потерпевшего, свидетеля;</a:t>
            </a:r>
          </a:p>
          <a:p>
            <a:pPr>
              <a:buNone/>
            </a:pPr>
            <a:r>
              <a:rPr lang="ru-RU" dirty="0"/>
              <a:t> 3) заключение и показания эксперта;</a:t>
            </a:r>
          </a:p>
          <a:p>
            <a:pPr>
              <a:buNone/>
            </a:pPr>
            <a:r>
              <a:rPr lang="ru-RU" dirty="0" smtClean="0"/>
              <a:t>3.1</a:t>
            </a:r>
            <a:r>
              <a:rPr lang="ru-RU" dirty="0"/>
              <a:t>) заключение и показания специалиста;</a:t>
            </a:r>
          </a:p>
          <a:p>
            <a:pPr>
              <a:buNone/>
            </a:pPr>
            <a:r>
              <a:rPr lang="ru-RU" dirty="0"/>
              <a:t> 4) вещественные доказательства;</a:t>
            </a:r>
          </a:p>
          <a:p>
            <a:pPr>
              <a:buNone/>
            </a:pPr>
            <a:r>
              <a:rPr lang="ru-RU" dirty="0"/>
              <a:t> 5) протоколы следственных и судебных действий;</a:t>
            </a:r>
          </a:p>
          <a:p>
            <a:pPr>
              <a:buNone/>
            </a:pPr>
            <a:r>
              <a:rPr lang="ru-RU" dirty="0"/>
              <a:t> 6) иные документы.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Меры процессуального принуждения: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Задержание</a:t>
            </a:r>
            <a:r>
              <a:rPr lang="ru-RU" dirty="0" smtClean="0"/>
              <a:t> </a:t>
            </a:r>
            <a:r>
              <a:rPr lang="ru-RU" dirty="0"/>
              <a:t>- в течение</a:t>
            </a:r>
            <a:r>
              <a:rPr lang="ru-RU" i="1" dirty="0"/>
              <a:t> 3 часов</a:t>
            </a:r>
            <a:r>
              <a:rPr lang="ru-RU" dirty="0"/>
              <a:t> надлежит составить протокол задержания (с отметкой о разъяснении прав), в течение 12 часов уведомить семью, немедленно провести допрос. Срок задержания не может превышать 48 часов,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Меры </a:t>
            </a:r>
            <a:r>
              <a:rPr lang="ru-RU" dirty="0">
                <a:solidFill>
                  <a:srgbClr val="FF0000"/>
                </a:solidFill>
              </a:rPr>
              <a:t>пресечения</a:t>
            </a:r>
            <a:r>
              <a:rPr lang="ru-RU" dirty="0"/>
              <a:t>:</a:t>
            </a:r>
            <a:r>
              <a:rPr lang="ru-RU" i="1" dirty="0"/>
              <a:t> подписка о невыезде</a:t>
            </a:r>
            <a:r>
              <a:rPr lang="ru-RU" dirty="0"/>
              <a:t> (из данного населенного пункта);</a:t>
            </a:r>
            <a:r>
              <a:rPr lang="ru-RU" i="1" dirty="0"/>
              <a:t> личное поручительство</a:t>
            </a:r>
            <a:r>
              <a:rPr lang="ru-RU" dirty="0"/>
              <a:t> (заслуживающего доверия лица);</a:t>
            </a:r>
            <a:r>
              <a:rPr lang="ru-RU" i="1" dirty="0"/>
              <a:t> залог; домашний арест; заключение под стражу</a:t>
            </a:r>
            <a:r>
              <a:rPr lang="ru-RU" dirty="0"/>
              <a:t> и др.,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обязательство о явке</a:t>
            </a:r>
            <a:r>
              <a:rPr lang="ru-RU" dirty="0"/>
              <a:t>,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привод</a:t>
            </a:r>
            <a:r>
              <a:rPr lang="ru-RU" dirty="0"/>
              <a:t>,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временное отстранение от должности</a:t>
            </a:r>
            <a:r>
              <a:rPr lang="ru-RU" dirty="0"/>
              <a:t>,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наложение ареста на имущество</a:t>
            </a:r>
            <a:r>
              <a:rPr lang="ru-RU" dirty="0"/>
              <a:t>,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</a:rPr>
              <a:t>денежное взыскание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Досудебное производство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539750" algn="just">
              <a:buNone/>
              <a:tabLst>
                <a:tab pos="442913" algn="l"/>
              </a:tabLst>
            </a:pPr>
            <a:r>
              <a:rPr lang="ru-RU" dirty="0"/>
              <a:t>Уголовное производство начинается с</a:t>
            </a:r>
            <a:r>
              <a:rPr lang="ru-RU" i="1" dirty="0"/>
              <a:t> возбуждения уголовного дела.</a:t>
            </a:r>
            <a:r>
              <a:rPr lang="ru-RU" dirty="0"/>
              <a:t> </a:t>
            </a:r>
          </a:p>
          <a:p>
            <a:pPr marL="0" indent="539750" algn="just">
              <a:buNone/>
              <a:tabLst>
                <a:tab pos="442913" algn="l"/>
              </a:tabLst>
            </a:pPr>
            <a:r>
              <a:rPr lang="ru-RU" dirty="0"/>
              <a:t>Закон различает </a:t>
            </a:r>
            <a:r>
              <a:rPr lang="ru-RU" dirty="0">
                <a:solidFill>
                  <a:srgbClr val="FF0000"/>
                </a:solidFill>
              </a:rPr>
              <a:t>повод</a:t>
            </a:r>
            <a:r>
              <a:rPr lang="ru-RU" dirty="0"/>
              <a:t> и </a:t>
            </a:r>
            <a:r>
              <a:rPr lang="ru-RU" dirty="0">
                <a:solidFill>
                  <a:srgbClr val="FF0000"/>
                </a:solidFill>
              </a:rPr>
              <a:t>основания для возбуждения</a:t>
            </a:r>
            <a:r>
              <a:rPr lang="ru-RU" dirty="0"/>
              <a:t> уголовного дела.</a:t>
            </a:r>
            <a:r>
              <a:rPr lang="ru-RU" i="1" dirty="0"/>
              <a:t> </a:t>
            </a:r>
            <a:endParaRPr lang="ru-RU" dirty="0"/>
          </a:p>
          <a:p>
            <a:pPr marL="0" indent="539750" algn="just">
              <a:buNone/>
              <a:tabLst>
                <a:tab pos="442913" algn="l"/>
              </a:tabLst>
            </a:pPr>
            <a:r>
              <a:rPr lang="ru-RU" b="1" i="1" dirty="0">
                <a:solidFill>
                  <a:srgbClr val="FF0000"/>
                </a:solidFill>
              </a:rPr>
              <a:t>Поводом</a:t>
            </a:r>
            <a:r>
              <a:rPr lang="ru-RU" b="1" dirty="0">
                <a:solidFill>
                  <a:srgbClr val="FF0000"/>
                </a:solidFill>
              </a:rPr>
              <a:t> служат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/>
              <a:t>заявление о </a:t>
            </a:r>
            <a:r>
              <a:rPr lang="ru-RU" dirty="0"/>
              <a:t>преступлении,</a:t>
            </a:r>
            <a:r>
              <a:rPr lang="ru-RU" i="1" dirty="0"/>
              <a:t> явка с повинной</a:t>
            </a:r>
            <a:r>
              <a:rPr lang="ru-RU" dirty="0"/>
              <a:t>, иное</a:t>
            </a:r>
            <a:r>
              <a:rPr lang="ru-RU" i="1" dirty="0"/>
              <a:t> сообщение</a:t>
            </a:r>
            <a:r>
              <a:rPr lang="ru-RU" dirty="0"/>
              <a:t> о совершенном или готовящемся преступлении;</a:t>
            </a:r>
            <a:r>
              <a:rPr lang="ru-RU" i="1" dirty="0"/>
              <a:t> </a:t>
            </a:r>
            <a:endParaRPr lang="ru-RU" dirty="0"/>
          </a:p>
          <a:p>
            <a:pPr marL="0" indent="539750" algn="just">
              <a:buNone/>
              <a:tabLst>
                <a:tab pos="442913" algn="l"/>
              </a:tabLst>
            </a:pPr>
            <a:r>
              <a:rPr lang="ru-RU" i="1" dirty="0">
                <a:solidFill>
                  <a:srgbClr val="FF0000"/>
                </a:solidFill>
              </a:rPr>
              <a:t>Основания</a:t>
            </a:r>
            <a:r>
              <a:rPr lang="ru-RU" dirty="0">
                <a:solidFill>
                  <a:srgbClr val="FF0000"/>
                </a:solidFill>
              </a:rPr>
              <a:t> возбуждения уголовного дела</a:t>
            </a:r>
            <a:r>
              <a:rPr lang="ru-RU" dirty="0"/>
              <a:t> — наличие достаточных данных, указывающих на признаки преступления.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marL="0" indent="623888" algn="just">
              <a:buNone/>
            </a:pPr>
            <a:r>
              <a:rPr lang="ru-RU" dirty="0"/>
              <a:t>При наличии повода и основания орган дознания, дознаватель или следователь, с согласия прокурора, а также прокурор выносят соответствующее постановление —</a:t>
            </a:r>
            <a:r>
              <a:rPr lang="ru-RU" i="1" dirty="0"/>
              <a:t> </a:t>
            </a:r>
            <a:r>
              <a:rPr lang="ru-RU" i="1" dirty="0" err="1">
                <a:solidFill>
                  <a:srgbClr val="FF0000"/>
                </a:solidFill>
              </a:rPr>
              <a:t>постановление</a:t>
            </a:r>
            <a:r>
              <a:rPr lang="ru-RU" i="1" dirty="0">
                <a:solidFill>
                  <a:srgbClr val="FF0000"/>
                </a:solidFill>
              </a:rPr>
              <a:t> о возбуждении уголовного дела (в случае отсутствия состава преступления – постановление об отказе в возбуждении уголовного дела)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5840435"/>
          </a:xfrm>
        </p:spPr>
        <p:txBody>
          <a:bodyPr>
            <a:normAutofit/>
          </a:bodyPr>
          <a:lstStyle/>
          <a:p>
            <a:pPr marL="0" indent="539750">
              <a:buNone/>
            </a:pPr>
            <a:r>
              <a:rPr lang="ru-RU" dirty="0" smtClean="0"/>
              <a:t>После возбуждения уголовного дела начинается предварительное расследование — либо в форме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дознания</a:t>
            </a:r>
            <a:r>
              <a:rPr lang="ru-RU" i="1" dirty="0" smtClean="0"/>
              <a:t>,</a:t>
            </a:r>
            <a:r>
              <a:rPr lang="ru-RU" dirty="0" smtClean="0"/>
              <a:t> либо в форме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предварительного следствия</a:t>
            </a:r>
            <a:r>
              <a:rPr lang="ru-RU" i="1" dirty="0" smtClean="0"/>
              <a:t>.</a:t>
            </a:r>
          </a:p>
          <a:p>
            <a:pPr marL="0" indent="539750">
              <a:buNone/>
            </a:pPr>
            <a:endParaRPr lang="ru-RU" i="1" dirty="0" smtClean="0"/>
          </a:p>
          <a:p>
            <a:pPr marL="0" indent="5397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Следственные действия: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/>
              <a:t>1 группа </a:t>
            </a:r>
            <a:r>
              <a:rPr lang="ru-RU" dirty="0" smtClean="0"/>
              <a:t>– данные действия производятся по</a:t>
            </a:r>
            <a:r>
              <a:rPr lang="ru-RU" i="1" dirty="0" smtClean="0"/>
              <a:t> постановлению следователя:</a:t>
            </a:r>
            <a:r>
              <a:rPr lang="ru-RU" dirty="0" smtClean="0"/>
              <a:t> допрос; очная ставка; опознание, выемка (т. е. изъятие предметов, документов и др.); осмотр места происшествия, проведение экспертиз, проверка показаний на месте…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2 группа на основании </a:t>
            </a:r>
            <a:r>
              <a:rPr lang="ru-RU" i="1" dirty="0" smtClean="0"/>
              <a:t>судебного решения</a:t>
            </a:r>
            <a:r>
              <a:rPr lang="ru-RU" dirty="0" smtClean="0"/>
              <a:t>: заключение под стражу, домашний арест; обыск и (или) выемка в жилище; установление контроля и запись телефонных и иных переговоров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осуществлении следственных действий составляется </a:t>
            </a:r>
            <a:r>
              <a:rPr lang="ru-RU" dirty="0" smtClean="0">
                <a:solidFill>
                  <a:srgbClr val="FF0000"/>
                </a:solidFill>
              </a:rPr>
              <a:t>протокол следственного действия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При нарушении порядка проведения, формы протокола либо отсутствии подписи протокол </a:t>
            </a:r>
            <a:r>
              <a:rPr lang="ru-RU" dirty="0" smtClean="0">
                <a:solidFill>
                  <a:srgbClr val="FF0000"/>
                </a:solidFill>
              </a:rPr>
              <a:t>не будет признан доказательством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Собрав доказательства, достаточные для обвинения, следователь выносит</a:t>
            </a:r>
            <a:r>
              <a:rPr lang="ru-RU" i="1" dirty="0" smtClean="0"/>
              <a:t> постановление о привлечении в качестве обвиняемого.</a:t>
            </a:r>
            <a:r>
              <a:rPr lang="ru-RU" dirty="0" smtClean="0"/>
              <a:t> </a:t>
            </a:r>
          </a:p>
          <a:p>
            <a:pPr marL="514350" indent="-514350">
              <a:buAutoNum type="arabicPeriod"/>
            </a:pPr>
            <a:r>
              <a:rPr lang="ru-RU" dirty="0" smtClean="0"/>
              <a:t>В течение 3 суток после этого должно состояться предъявление</a:t>
            </a:r>
            <a:r>
              <a:rPr lang="ru-RU" i="1" dirty="0" smtClean="0"/>
              <a:t> </a:t>
            </a:r>
            <a:r>
              <a:rPr lang="ru-RU" i="1" dirty="0" err="1" smtClean="0"/>
              <a:t>предсудебного</a:t>
            </a:r>
            <a:r>
              <a:rPr lang="ru-RU" i="1" dirty="0" smtClean="0"/>
              <a:t> обвинения.</a:t>
            </a:r>
            <a:r>
              <a:rPr lang="ru-RU" dirty="0" smtClean="0"/>
              <a:t> Лицо извещается об этом заранее, с тем чтобы у него была возможность пригласить защитника. 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 окончании следствия следователь знакомит с материалами дела обвиняемого и его защитника.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В период ознакомления с делом предъявляются и разрешаются ходатайства и заявления.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Составляется</a:t>
            </a:r>
            <a:r>
              <a:rPr lang="ru-RU" i="1" dirty="0" smtClean="0"/>
              <a:t> протокол ознакомления с материалами уголовного дела.</a:t>
            </a:r>
            <a:r>
              <a:rPr lang="ru-RU" dirty="0" smtClean="0"/>
              <a:t> В случае невыполнения хотя бы одного из этих правил суд просто не примет дело к рассмотрению.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5. По окончании ознакомления следователь составляет</a:t>
            </a:r>
            <a:r>
              <a:rPr lang="ru-RU" i="1" dirty="0" smtClean="0"/>
              <a:t> обвинительное заключение</a:t>
            </a:r>
            <a:r>
              <a:rPr lang="ru-RU" dirty="0" smtClean="0"/>
              <a:t>, в котором содержатся сведения об обвиняемом, преступлении, формулировка обвинения, изложение доказательств обвинения и защиты и др. Оно вместе с делом направляется прокурору.</a:t>
            </a:r>
          </a:p>
          <a:p>
            <a:pPr>
              <a:buNone/>
            </a:pPr>
            <a:r>
              <a:rPr lang="ru-RU" dirty="0" smtClean="0"/>
              <a:t>6. Прокурор еще раз проверяет дело, он вправе</a:t>
            </a:r>
            <a:r>
              <a:rPr lang="ru-RU" i="1" dirty="0" smtClean="0"/>
              <a:t> вносить изменение</a:t>
            </a:r>
            <a:r>
              <a:rPr lang="ru-RU" dirty="0" smtClean="0"/>
              <a:t> в обвинительное заключение,</a:t>
            </a:r>
            <a:r>
              <a:rPr lang="ru-RU" i="1" dirty="0" smtClean="0"/>
              <a:t> вернуть дело</a:t>
            </a:r>
            <a:r>
              <a:rPr lang="ru-RU" dirty="0" smtClean="0"/>
              <a:t> для доследования.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Основные принципы и участники процесса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8472518" cy="3983047"/>
          </a:xfrm>
        </p:spPr>
        <p:txBody>
          <a:bodyPr/>
          <a:lstStyle/>
          <a:p>
            <a:r>
              <a:rPr lang="ru-RU" b="1" dirty="0"/>
              <a:t>Уголовное преследование</a:t>
            </a:r>
            <a:r>
              <a:rPr lang="ru-RU" dirty="0"/>
              <a:t> (т. е. деятельность по изобличению и обвинению) связано с задержанием, обысками, арестами и другими хотя и вынужденными, но весьма болезненными ограничениями прав и свобод.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7. Если прокурор соглашается с обвинительным заключением, он его утверждает и направляет дело в суд. Копия обвинительного заключения вручается обвиняемому обязательно, а его представителю и потерпевшему — если попросят. </a:t>
            </a:r>
          </a:p>
          <a:p>
            <a:r>
              <a:rPr lang="ru-RU" b="1" u="sng" dirty="0" smtClean="0"/>
              <a:t>Если обвиняемый отказался от получения копии обвинительного заключения, то прокурор направляет уголовное дело в суд с указанием причин, по которым копия обвинительного заключения не была вручена обвиняемому.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pPr marL="0" indent="360363" algn="ctr">
              <a:buNone/>
            </a:pP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наличии оснований прокурор вправе прекратить дело последующим основаниям: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непричастность обвиняемого к преступлению;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отсутствие события преступления (например, человек, убийство которого вменяется обвиняемому, оказался жив);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отсутствие вины;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истечение срока давности уголовного преследования и др. </a:t>
            </a:r>
          </a:p>
          <a:p>
            <a:pPr>
              <a:buNone/>
            </a:pPr>
            <a:r>
              <a:rPr lang="ru-RU" dirty="0" smtClean="0"/>
              <a:t>При таких обстоятельствах дело не должно было возбуждаться вообще.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Дела частного обвинения: </a:t>
            </a:r>
          </a:p>
          <a:p>
            <a:pPr marL="0" indent="179388"/>
            <a:r>
              <a:rPr lang="ru-RU" dirty="0" smtClean="0"/>
              <a:t>умышленное причинение легкого вреда здоровью, </a:t>
            </a:r>
          </a:p>
          <a:p>
            <a:pPr marL="0" indent="179388"/>
            <a:r>
              <a:rPr lang="ru-RU" dirty="0" smtClean="0"/>
              <a:t>побои, </a:t>
            </a:r>
          </a:p>
          <a:p>
            <a:pPr marL="0" indent="179388"/>
            <a:r>
              <a:rPr lang="ru-RU" dirty="0" smtClean="0"/>
              <a:t>клевета (кроме публичной и в обвинении в тяжком преступлении).</a:t>
            </a:r>
          </a:p>
          <a:p>
            <a:pPr marL="0" indent="179388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Эти дела возбуждаются непосредственно в суде по заявлению потерпевшего и могут быть прекращены примирением сторон. По этим делам следствие не проводится. </a:t>
            </a:r>
          </a:p>
          <a:p>
            <a:pPr marL="0" indent="179388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marL="0" indent="360363">
              <a:buNone/>
            </a:pPr>
            <a:r>
              <a:rPr lang="ru-RU" dirty="0" smtClean="0"/>
              <a:t>После возбуждения уголовного дела начинается предварительное расследование — либо в форме</a:t>
            </a:r>
            <a:r>
              <a:rPr lang="ru-RU" i="1" dirty="0" smtClean="0"/>
              <a:t> дознания,</a:t>
            </a:r>
            <a:r>
              <a:rPr lang="ru-RU" dirty="0" smtClean="0"/>
              <a:t> либо в форме</a:t>
            </a:r>
            <a:r>
              <a:rPr lang="ru-RU" i="1" dirty="0" smtClean="0"/>
              <a:t> предварительного следствия.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Следственные действия: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1 группа </a:t>
            </a:r>
            <a:r>
              <a:rPr lang="ru-RU" dirty="0" smtClean="0"/>
              <a:t>– данные действия производятся по</a:t>
            </a:r>
            <a:r>
              <a:rPr lang="ru-RU" i="1" dirty="0" smtClean="0"/>
              <a:t> постановлению следователя:</a:t>
            </a:r>
            <a:r>
              <a:rPr lang="ru-RU" dirty="0" smtClean="0"/>
              <a:t> допрос; очная ставка; опознание, выемка (т. е. изъятие предметов, документов и др.); осмотр места происшествия, проведение экспертиз, проверка показаний на месте…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2 группа на основании </a:t>
            </a:r>
            <a:r>
              <a:rPr lang="ru-RU" i="1" dirty="0" smtClean="0"/>
              <a:t>судебного решения</a:t>
            </a:r>
            <a:r>
              <a:rPr lang="ru-RU" dirty="0" smtClean="0"/>
              <a:t>: заключение под стражу, домашний арест; обыск и (или) выемка в жилище; установление контроля и запись телефонных и иных переговоров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2913">
              <a:buNone/>
            </a:pPr>
            <a:r>
              <a:rPr lang="ru-RU" dirty="0" smtClean="0"/>
              <a:t>При осуществлении данных действий составляется протокол следственного действия. При нарушении порядка проведения, формы протокола либо отсутствии подписи протокол не будет признан доказательством.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Судебное производство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/>
              <a:t>1. Судебное производство начинается</a:t>
            </a:r>
            <a:r>
              <a:rPr lang="ru-RU" i="1" dirty="0" smtClean="0"/>
              <a:t> </a:t>
            </a:r>
            <a:r>
              <a:rPr lang="ru-RU" b="1" i="1" dirty="0" smtClean="0"/>
              <a:t>подготовительной стадией</a:t>
            </a:r>
            <a:r>
              <a:rPr lang="ru-RU" dirty="0" smtClean="0"/>
              <a:t> с момента поступления дела в суд. </a:t>
            </a:r>
          </a:p>
          <a:p>
            <a:r>
              <a:rPr lang="ru-RU" dirty="0" smtClean="0"/>
              <a:t>Судья принимает одно из следующих решений: о направлении уголовного дела по подсудности; о назначении предварительного слушания; о назначении судебного заседания.</a:t>
            </a:r>
          </a:p>
          <a:p>
            <a:r>
              <a:rPr lang="ru-RU" dirty="0" smtClean="0"/>
              <a:t>Решение принимается в срок не позднее 30 суток, а если обвиняемый под стражей — не позднее 14 суток со дня поступления уголовного дела в суд.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i="1" dirty="0" smtClean="0">
                <a:solidFill>
                  <a:srgbClr val="FF0000"/>
                </a:solidFill>
              </a:rPr>
              <a:t>удебное заседание: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pPr lvl="0">
              <a:buNone/>
            </a:pPr>
            <a:endParaRPr lang="ru-RU" sz="2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200" i="1" dirty="0" smtClean="0"/>
              <a:t>подготовительная часть </a:t>
            </a:r>
            <a:endParaRPr lang="ru-RU" sz="2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 судебное следствие начинается с изложения прокурором обвинительного заключения. Подсудимый отвечает, </a:t>
            </a:r>
            <a:r>
              <a:rPr lang="ru-RU" sz="2200" i="1" dirty="0" smtClean="0"/>
              <a:t>понятно</a:t>
            </a:r>
            <a:r>
              <a:rPr lang="ru-RU" sz="2200" dirty="0" smtClean="0"/>
              <a:t> ли ему обвинение и</a:t>
            </a:r>
            <a:r>
              <a:rPr lang="ru-RU" sz="2200" i="1" dirty="0" smtClean="0"/>
              <a:t> признает ли он себя виновным.</a:t>
            </a:r>
            <a:r>
              <a:rPr lang="ru-RU" sz="2200" dirty="0" smtClean="0"/>
              <a:t> Стороны вправе задавать друг другу вопросы.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i="1" dirty="0" smtClean="0"/>
              <a:t>допрос подсудимого.</a:t>
            </a:r>
            <a:endParaRPr lang="ru-RU" sz="2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200" i="1" dirty="0" smtClean="0"/>
              <a:t>допрос свидетелей.</a:t>
            </a:r>
            <a:r>
              <a:rPr lang="ru-RU" sz="2200" dirty="0" smtClean="0"/>
              <a:t> Судья устанавливает личность каждого из них, разъясняет каждому</a:t>
            </a:r>
            <a:r>
              <a:rPr lang="ru-RU" sz="2200" i="1" dirty="0" smtClean="0"/>
              <a:t> их права, обязанности</a:t>
            </a:r>
            <a:r>
              <a:rPr lang="ru-RU" sz="2200" dirty="0" smtClean="0"/>
              <a:t> и</a:t>
            </a:r>
            <a:r>
              <a:rPr lang="ru-RU" sz="2200" i="1" dirty="0" smtClean="0"/>
              <a:t> ответственность</a:t>
            </a:r>
            <a:r>
              <a:rPr lang="ru-RU" sz="2200" dirty="0" smtClean="0"/>
              <a:t> за дачу ложных показаний (о чем каждый из них</a:t>
            </a:r>
            <a:r>
              <a:rPr lang="ru-RU" sz="2200" i="1" dirty="0" smtClean="0"/>
              <a:t> расписывается в протоколе).</a:t>
            </a:r>
            <a:endParaRPr lang="ru-RU" sz="2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200" i="1" dirty="0" smtClean="0"/>
              <a:t>прения сторон</a:t>
            </a:r>
            <a:r>
              <a:rPr lang="ru-RU" sz="2200" dirty="0" smtClean="0"/>
              <a:t> (т. е. речам обвинителя и защитника), потом идут так называемые</a:t>
            </a:r>
            <a:r>
              <a:rPr lang="ru-RU" sz="2200" i="1" dirty="0" smtClean="0"/>
              <a:t> реплики сторон,</a:t>
            </a:r>
            <a:r>
              <a:rPr lang="ru-RU" sz="2200" dirty="0" smtClean="0"/>
              <a:t> в которых каждая сторона может возразить доводам другой. После реплик звучит</a:t>
            </a:r>
            <a:r>
              <a:rPr lang="ru-RU" sz="2200" i="1" dirty="0" smtClean="0"/>
              <a:t> последнее слово подсудимого.</a:t>
            </a:r>
            <a:endParaRPr lang="ru-RU" sz="2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вынесение</a:t>
            </a:r>
            <a:r>
              <a:rPr lang="ru-RU" sz="2200" i="1" dirty="0" smtClean="0"/>
              <a:t> приговора.</a:t>
            </a: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II </a:t>
            </a:r>
            <a:r>
              <a:rPr lang="ru-RU" dirty="0" smtClean="0"/>
              <a:t>инстанция (есть изменения в УПК):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Апелляция (не </a:t>
            </a:r>
            <a:r>
              <a:rPr lang="ru-RU" dirty="0" err="1" smtClean="0"/>
              <a:t>всуп</a:t>
            </a:r>
            <a:r>
              <a:rPr lang="ru-RU" dirty="0" smtClean="0"/>
              <a:t>. в </a:t>
            </a:r>
            <a:r>
              <a:rPr lang="ru-RU" dirty="0" err="1" smtClean="0"/>
              <a:t>зак</a:t>
            </a:r>
            <a:r>
              <a:rPr lang="ru-RU" dirty="0" smtClean="0"/>
              <a:t>. силу)</a:t>
            </a:r>
          </a:p>
          <a:p>
            <a:pPr lvl="0"/>
            <a:r>
              <a:rPr lang="ru-RU" dirty="0" smtClean="0"/>
              <a:t>Исполнение приговора</a:t>
            </a:r>
          </a:p>
          <a:p>
            <a:pPr lvl="0"/>
            <a:r>
              <a:rPr lang="ru-RU" dirty="0" smtClean="0"/>
              <a:t>Кассация (по кассационным жалобе, представлению законность приговора, определения или постановления суда, вступивших в законную силу).</a:t>
            </a:r>
          </a:p>
          <a:p>
            <a:pPr lvl="0"/>
            <a:r>
              <a:rPr lang="ru-RU" dirty="0" smtClean="0"/>
              <a:t>Надзор (Надзорные жалоба, представление подаются непосредственно в Верховный Суд Российской Федерации в течении года после вступления </a:t>
            </a:r>
            <a:r>
              <a:rPr lang="ru-RU" dirty="0" err="1" smtClean="0"/>
              <a:t>приговорав</a:t>
            </a:r>
            <a:r>
              <a:rPr lang="ru-RU" dirty="0" smtClean="0"/>
              <a:t> в </a:t>
            </a:r>
            <a:r>
              <a:rPr lang="ru-RU" dirty="0" err="1" smtClean="0"/>
              <a:t>зак</a:t>
            </a:r>
            <a:r>
              <a:rPr lang="ru-RU" dirty="0" smtClean="0"/>
              <a:t> силу)</a:t>
            </a:r>
          </a:p>
          <a:p>
            <a:pPr lvl="0"/>
            <a:r>
              <a:rPr lang="ru-RU" dirty="0" smtClean="0"/>
              <a:t>По вновь </a:t>
            </a:r>
            <a:r>
              <a:rPr lang="ru-RU" dirty="0" err="1" smtClean="0"/>
              <a:t>откр</a:t>
            </a:r>
            <a:r>
              <a:rPr lang="ru-RU" dirty="0" smtClean="0"/>
              <a:t>. </a:t>
            </a:r>
            <a:r>
              <a:rPr lang="ru-RU" dirty="0" err="1" smtClean="0"/>
              <a:t>об-ам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Суд присяжных заседателей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 fontScale="77500" lnSpcReduction="20000"/>
          </a:bodyPr>
          <a:lstStyle/>
          <a:p>
            <a:pPr marL="0" indent="541338">
              <a:buNone/>
            </a:pPr>
            <a:r>
              <a:rPr lang="ru-RU" dirty="0" smtClean="0"/>
              <a:t>Суд присяжных рассматривает дела только по особо тяжким преступлениям, отнесенным к компетенции краевых, областных и т. п. судов, и лишь по ходатайству обвиняемого.</a:t>
            </a:r>
          </a:p>
          <a:p>
            <a:pPr marL="0" indent="541338">
              <a:buNone/>
              <a:tabLst>
                <a:tab pos="265113" algn="l"/>
              </a:tabLst>
            </a:pPr>
            <a:r>
              <a:rPr lang="ru-RU" dirty="0" smtClean="0"/>
              <a:t>От присяжных не требуется обладать юридическими знаниями. Им не поручается разбираться в правовых вопросах дела. </a:t>
            </a:r>
          </a:p>
          <a:p>
            <a:pPr marL="0" indent="541338">
              <a:buNone/>
            </a:pPr>
            <a:r>
              <a:rPr lang="ru-RU" dirty="0" smtClean="0"/>
              <a:t>Они должны ответить только на</a:t>
            </a:r>
            <a:r>
              <a:rPr lang="ru-RU" i="1" dirty="0" smtClean="0"/>
              <a:t> три</a:t>
            </a:r>
            <a:r>
              <a:rPr lang="ru-RU" dirty="0" smtClean="0"/>
              <a:t> вопроса: 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доказано ли, что имело место деяние,</a:t>
            </a:r>
            <a:r>
              <a:rPr lang="ru-RU" dirty="0" smtClean="0"/>
              <a:t> в совершении которого обвиняется подсудимый; 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доказано ли, что деяние совершил подсудимый;</a:t>
            </a: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виновен ли</a:t>
            </a:r>
            <a:r>
              <a:rPr lang="ru-RU" dirty="0" smtClean="0"/>
              <a:t> подсудимый в совершении этого преступления? </a:t>
            </a:r>
          </a:p>
          <a:p>
            <a:pPr>
              <a:buNone/>
            </a:pPr>
            <a:r>
              <a:rPr lang="ru-RU" dirty="0" smtClean="0"/>
              <a:t>И если подсудимый признается виновным, следует ответить на</a:t>
            </a:r>
            <a:r>
              <a:rPr lang="ru-RU" i="1" dirty="0" smtClean="0"/>
              <a:t> четвертый </a:t>
            </a:r>
            <a:r>
              <a:rPr lang="ru-RU" dirty="0" smtClean="0"/>
              <a:t>вопрос:</a:t>
            </a:r>
            <a:r>
              <a:rPr lang="ru-RU" i="1" dirty="0" smtClean="0"/>
              <a:t> заслуживает ли подсудимый снисхождения?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Правила уголовного производства собраны 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Уголовно-процессуальном кодексе Российской Федерации, принятом 18 декабря 2001 г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Он </a:t>
            </a:r>
            <a:r>
              <a:rPr lang="ru-RU" dirty="0"/>
              <a:t>содержит не только нормы, </a:t>
            </a:r>
            <a:r>
              <a:rPr lang="ru-RU" b="1" u="sng" dirty="0"/>
              <a:t>но и ранее содержал 232 приложения</a:t>
            </a:r>
            <a:r>
              <a:rPr lang="ru-RU" u="sng" dirty="0"/>
              <a:t> (до 2007 года) — формы процессуальных документов — постановлений, протоколов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Суд присяжных заседателей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Решение, которое принимает коллегия заседателей, называется</a:t>
            </a:r>
            <a:r>
              <a:rPr lang="ru-RU" i="1" dirty="0" smtClean="0"/>
              <a:t> вердикт</a:t>
            </a:r>
            <a:r>
              <a:rPr lang="ru-RU" dirty="0" smtClean="0"/>
              <a:t> </a:t>
            </a:r>
          </a:p>
          <a:p>
            <a:r>
              <a:rPr lang="ru-RU" dirty="0" smtClean="0"/>
              <a:t>Его провозглашает в зале суда старшина присяжных заседателей. </a:t>
            </a:r>
          </a:p>
          <a:p>
            <a:r>
              <a:rPr lang="ru-RU" dirty="0" smtClean="0"/>
              <a:t>При провозглашении оправдательного вердикта подсудимый немедленно освобождается из-под стражи.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Защита прав обвиняемого, потерпевшего и свидетеля в уголовном процессе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472518" cy="4786346"/>
          </a:xfrm>
        </p:spPr>
        <p:txBody>
          <a:bodyPr>
            <a:normAutofit fontScale="85000" lnSpcReduction="10000"/>
          </a:bodyPr>
          <a:lstStyle/>
          <a:p>
            <a:pPr marL="0" indent="803275">
              <a:buNone/>
            </a:pPr>
            <a:r>
              <a:rPr lang="ru-RU" dirty="0" smtClean="0"/>
              <a:t>В уголовном судопроизводстве защита прав обвиняемого, потерпевшего и свидетеля может осуществляться как самими участниками процесса, так и законными представителями несовершеннолетних и адвокатами. </a:t>
            </a:r>
          </a:p>
          <a:p>
            <a:pPr marL="0" indent="803275">
              <a:buNone/>
            </a:pPr>
            <a:r>
              <a:rPr lang="ru-RU" dirty="0" smtClean="0"/>
              <a:t>На стадии досудебного производства закон допускает в качестве защитников по уголовному делу только адвокатов. </a:t>
            </a:r>
          </a:p>
          <a:p>
            <a:pPr marL="0" indent="803275">
              <a:buNone/>
            </a:pPr>
            <a:r>
              <a:rPr lang="ru-RU" dirty="0" smtClean="0"/>
              <a:t>В процессе судебного производства в качестве защитника могут быть допущены наряду с адвокатом один из близких родственников обвиняемого или иное лицо, о допуске которого просит обвиняемый.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Принципы уголовного процесса: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/>
              <a:t>Законность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Независимость судей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Уважение чести и достоинства личности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Неприкосновенность личности (задержание не более чем на 48 часов)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Охрана прав и свобод человека и гражданина в уголовном судопроизводстве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Неприкосновенность жилища (только с ПОСТАНОВЛЕНИЯ суда или с согласия жильцов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Принципы уголовного процесса: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Презумпция невиновности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Состязательность сторон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Обеспечение подозреваемому и обвиняемому права на защиту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Свобода оценки доказательств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Язык уголовного судопроизводства (ведется на русском языке, а также на государственных языках входящих в Российскую Федерацию республик)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Право на обжалование процессуальных действий и решений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Участники (субъекты) уголовного процесса: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Первая  группа — со стороны обвинения </a:t>
            </a:r>
            <a:r>
              <a:rPr lang="ru-RU" b="1" dirty="0"/>
              <a:t>(</a:t>
            </a:r>
            <a:r>
              <a:rPr lang="ru-RU" i="1" dirty="0"/>
              <a:t>органы государства и их должностные лица</a:t>
            </a:r>
            <a:r>
              <a:rPr lang="ru-RU" dirty="0"/>
              <a:t> (они, собственно, и проводят уголовное производство и применяют</a:t>
            </a:r>
            <a:r>
              <a:rPr lang="ru-RU" i="1" dirty="0"/>
              <a:t> процессуальные меры принуждения,</a:t>
            </a:r>
            <a:r>
              <a:rPr lang="ru-RU" dirty="0"/>
              <a:t> о которых мы еще поговорим).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Прокурор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Следователь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Руководитель следственного органа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Орган дознания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Начальник подразделения дознания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Дознаватель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Потерпевший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Частный обвинитель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Гражданский истец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Представители потерпевшего, гражданского истца и частного обвинителя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Участники (субъекты) уголовного процесса: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Вторая группа — участники со стороны защиты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FF0000"/>
                </a:solidFill>
              </a:rPr>
              <a:t>Подозреваемый</a:t>
            </a:r>
            <a:r>
              <a:rPr lang="ru-RU" i="1" dirty="0"/>
              <a:t>,</a:t>
            </a:r>
            <a:r>
              <a:rPr lang="ru-RU" dirty="0"/>
              <a:t> т. е. лицо, подозреваемое в преступлении (к нему уже могут применяться задержание и другие меры пресечения, а он сам обладает рядом прав: заявлять ходатайства, отказаться от дачи показаний, потребовать защитника и др.).</a:t>
            </a:r>
          </a:p>
          <a:p>
            <a:pPr>
              <a:buFont typeface="Wingdings" pitchFamily="2" charset="2"/>
              <a:buChar char="Ø"/>
            </a:pPr>
            <a:r>
              <a:rPr lang="ru-RU" i="1" dirty="0">
                <a:solidFill>
                  <a:srgbClr val="FF0000"/>
                </a:solidFill>
              </a:rPr>
              <a:t>Обвиняемый</a:t>
            </a:r>
            <a:r>
              <a:rPr lang="ru-RU" dirty="0"/>
              <a:t> — лицо, которому предъявлено обвинение, т. е. в отношении которого вынесено постановление о привлечении в качестве обвиняемого. Для защиты ему предоставлены еще более широкие права, чем перечисленные выше у подозреваемого. </a:t>
            </a:r>
          </a:p>
          <a:p>
            <a:pPr>
              <a:buFont typeface="Wingdings" pitchFamily="2" charset="2"/>
              <a:buChar char="Ø"/>
            </a:pPr>
            <a:r>
              <a:rPr lang="ru-RU" i="1" dirty="0">
                <a:solidFill>
                  <a:srgbClr val="FF0000"/>
                </a:solidFill>
              </a:rPr>
              <a:t>Подсудимый</a:t>
            </a:r>
            <a:r>
              <a:rPr lang="ru-RU" dirty="0"/>
              <a:t> (после передачи дела в суд он называется) и на суде имеет равные права с обвинителем (как сторона в процессе), а также право на последнее слово. Защитник — лицо, осуществляющее защиту прав и законных интересов подозреваемого, обвиняемого или подсудимого. Обычно это адвокат. Он имеет примерно такие же процессуальные права, как и его клиент.</a:t>
            </a:r>
          </a:p>
          <a:p>
            <a:pPr>
              <a:buFont typeface="Wingdings" pitchFamily="2" charset="2"/>
              <a:buChar char="Ø"/>
            </a:pPr>
            <a:r>
              <a:rPr lang="ru-RU" i="1" dirty="0">
                <a:solidFill>
                  <a:srgbClr val="FF0000"/>
                </a:solidFill>
              </a:rPr>
              <a:t>Законные представители несовершеннолетнего</a:t>
            </a:r>
            <a:endParaRPr lang="ru-RU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Защитник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Гражданский ответчик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Представитель гражданского ответчика 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Участники (субъекты) уголовного процесса: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209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Третья группа</a:t>
            </a:r>
            <a:r>
              <a:rPr lang="ru-RU" dirty="0"/>
              <a:t>, как и в гражданском процессе, — это лица, способствующие проведению процесса:</a:t>
            </a:r>
            <a:r>
              <a:rPr lang="ru-RU" i="1" dirty="0"/>
              <a:t> </a:t>
            </a:r>
            <a:endParaRPr lang="ru-RU" i="1" dirty="0" smtClean="0"/>
          </a:p>
          <a:p>
            <a:r>
              <a:rPr lang="ru-RU" i="1" dirty="0" smtClean="0"/>
              <a:t>свидетели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smtClean="0"/>
              <a:t>эксперты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smtClean="0"/>
              <a:t>специалисты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smtClean="0"/>
              <a:t>переводчики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smtClean="0"/>
              <a:t>понятые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Доказывание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 fontScale="70000" lnSpcReduction="20000"/>
          </a:bodyPr>
          <a:lstStyle/>
          <a:p>
            <a:pPr marL="0" indent="360363">
              <a:buNone/>
            </a:pP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производстве по уголовному делу подлежат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доказыванию:</a:t>
            </a:r>
          </a:p>
          <a:p>
            <a:pPr marL="0" indent="360363">
              <a:buNone/>
            </a:pPr>
            <a:r>
              <a:rPr lang="ru-RU" dirty="0"/>
              <a:t> 1) </a:t>
            </a:r>
            <a:r>
              <a:rPr lang="ru-RU" dirty="0">
                <a:solidFill>
                  <a:srgbClr val="FF0000"/>
                </a:solidFill>
              </a:rPr>
              <a:t>событие преступления </a:t>
            </a:r>
            <a:r>
              <a:rPr lang="ru-RU" dirty="0"/>
              <a:t>(время, место, способ и другие обстоятельства совершения преступления);</a:t>
            </a:r>
          </a:p>
          <a:p>
            <a:pPr marL="0" indent="360363">
              <a:buNone/>
            </a:pPr>
            <a:r>
              <a:rPr lang="ru-RU" dirty="0"/>
              <a:t> 2) </a:t>
            </a:r>
            <a:r>
              <a:rPr lang="ru-RU" dirty="0">
                <a:solidFill>
                  <a:srgbClr val="FF0000"/>
                </a:solidFill>
              </a:rPr>
              <a:t>виновность лица в совершении преступления</a:t>
            </a:r>
            <a:r>
              <a:rPr lang="ru-RU" dirty="0"/>
              <a:t>, форма его вины и мотивы;</a:t>
            </a:r>
          </a:p>
          <a:p>
            <a:pPr marL="0" indent="360363">
              <a:buNone/>
            </a:pPr>
            <a:r>
              <a:rPr lang="ru-RU" dirty="0"/>
              <a:t> 3) </a:t>
            </a:r>
            <a:r>
              <a:rPr lang="ru-RU" dirty="0">
                <a:solidFill>
                  <a:srgbClr val="FF0000"/>
                </a:solidFill>
              </a:rPr>
              <a:t>обстоятельства, характеризующие личность обвиняемого</a:t>
            </a:r>
            <a:r>
              <a:rPr lang="ru-RU" dirty="0"/>
              <a:t>;</a:t>
            </a:r>
          </a:p>
          <a:p>
            <a:pPr marL="0" indent="360363">
              <a:buNone/>
            </a:pPr>
            <a:r>
              <a:rPr lang="ru-RU" dirty="0" smtClean="0"/>
              <a:t>4</a:t>
            </a:r>
            <a:r>
              <a:rPr lang="ru-RU" dirty="0"/>
              <a:t>) </a:t>
            </a:r>
            <a:r>
              <a:rPr lang="ru-RU" dirty="0">
                <a:solidFill>
                  <a:srgbClr val="FF0000"/>
                </a:solidFill>
              </a:rPr>
              <a:t>характер и размер вреда, причиненного преступлением</a:t>
            </a:r>
            <a:r>
              <a:rPr lang="ru-RU" dirty="0"/>
              <a:t>;</a:t>
            </a:r>
          </a:p>
          <a:p>
            <a:pPr marL="0" indent="360363">
              <a:buNone/>
            </a:pPr>
            <a:r>
              <a:rPr lang="ru-RU" dirty="0"/>
              <a:t> 5) </a:t>
            </a:r>
            <a:r>
              <a:rPr lang="ru-RU" dirty="0">
                <a:solidFill>
                  <a:srgbClr val="FF0000"/>
                </a:solidFill>
              </a:rPr>
              <a:t>обстоятельства, исключающие преступность </a:t>
            </a:r>
            <a:r>
              <a:rPr lang="ru-RU" dirty="0"/>
              <a:t>и наказуемость деяния;</a:t>
            </a:r>
          </a:p>
          <a:p>
            <a:pPr marL="0" indent="360363">
              <a:buNone/>
            </a:pPr>
            <a:r>
              <a:rPr lang="ru-RU" dirty="0" smtClean="0"/>
              <a:t>6</a:t>
            </a:r>
            <a:r>
              <a:rPr lang="ru-RU" dirty="0"/>
              <a:t>) </a:t>
            </a:r>
            <a:r>
              <a:rPr lang="ru-RU" dirty="0">
                <a:solidFill>
                  <a:srgbClr val="FF0000"/>
                </a:solidFill>
              </a:rPr>
              <a:t>обстоятельства, смягчающие и отягчающие наказание</a:t>
            </a:r>
            <a:r>
              <a:rPr lang="ru-RU" dirty="0"/>
              <a:t>;</a:t>
            </a:r>
          </a:p>
          <a:p>
            <a:pPr marL="0" indent="360363">
              <a:buNone/>
            </a:pPr>
            <a:r>
              <a:rPr lang="ru-RU" dirty="0" smtClean="0"/>
              <a:t>7</a:t>
            </a:r>
            <a:r>
              <a:rPr lang="ru-RU" dirty="0"/>
              <a:t>) </a:t>
            </a:r>
            <a:r>
              <a:rPr lang="ru-RU" dirty="0">
                <a:solidFill>
                  <a:srgbClr val="FF0000"/>
                </a:solidFill>
              </a:rPr>
              <a:t>обстоятельства, которые могут повлечь за собой освобождение от уголовной ответственности </a:t>
            </a:r>
            <a:r>
              <a:rPr lang="ru-RU" dirty="0"/>
              <a:t>и наказания</a:t>
            </a:r>
            <a:r>
              <a:rPr lang="ru-RU" dirty="0" smtClean="0"/>
              <a:t>;</a:t>
            </a:r>
          </a:p>
          <a:p>
            <a:pPr marL="0" indent="360363">
              <a:buNone/>
            </a:pPr>
            <a:r>
              <a:rPr lang="ru-RU" dirty="0"/>
              <a:t> 8) </a:t>
            </a:r>
            <a:r>
              <a:rPr lang="ru-RU" dirty="0">
                <a:solidFill>
                  <a:srgbClr val="FF0000"/>
                </a:solidFill>
              </a:rPr>
              <a:t>обстоятельства, подтверждающие, что имущество, подлежащее конфискации</a:t>
            </a:r>
            <a:r>
              <a:rPr lang="ru-RU" dirty="0"/>
              <a:t> в соответствии со статьей 104.1 Уголовного кодекса Российской </a:t>
            </a:r>
            <a:r>
              <a:rPr lang="ru-RU" dirty="0" smtClean="0"/>
              <a:t>Федерации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1740</Words>
  <Application>Microsoft Office PowerPoint</Application>
  <PresentationFormat>Экран (4:3)</PresentationFormat>
  <Paragraphs>151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Уголовный процесс</vt:lpstr>
      <vt:lpstr>Основные принципы и участники процесса</vt:lpstr>
      <vt:lpstr>Слайд 3</vt:lpstr>
      <vt:lpstr>Принципы уголовного процесса:</vt:lpstr>
      <vt:lpstr>Принципы уголовного процесса:</vt:lpstr>
      <vt:lpstr>Участники (субъекты) уголовного процесса:</vt:lpstr>
      <vt:lpstr>Участники (субъекты) уголовного процесса:</vt:lpstr>
      <vt:lpstr>Участники (субъекты) уголовного процесса:</vt:lpstr>
      <vt:lpstr>Доказывание</vt:lpstr>
      <vt:lpstr>Доказательства</vt:lpstr>
      <vt:lpstr>В качестве доказательств допускаются:</vt:lpstr>
      <vt:lpstr>Меры процессуального принуждения:</vt:lpstr>
      <vt:lpstr>Досудебное производство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Следственные действия:</vt:lpstr>
      <vt:lpstr>Слайд 25</vt:lpstr>
      <vt:lpstr>Судебное производство</vt:lpstr>
      <vt:lpstr>Слайд 27</vt:lpstr>
      <vt:lpstr>II инстанция (есть изменения в УПК):</vt:lpstr>
      <vt:lpstr>Суд присяжных заседателей</vt:lpstr>
      <vt:lpstr>Суд присяжных заседателей</vt:lpstr>
      <vt:lpstr>Защита прав обвиняемого, потерпевшего и свидетеля в уголовном процессе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Уголовный процесс</dc:title>
  <dc:creator>Богинский</dc:creator>
  <cp:lastModifiedBy>Олег</cp:lastModifiedBy>
  <cp:revision>18</cp:revision>
  <dcterms:created xsi:type="dcterms:W3CDTF">2014-04-20T19:42:04Z</dcterms:created>
  <dcterms:modified xsi:type="dcterms:W3CDTF">2015-05-13T04:16:08Z</dcterms:modified>
</cp:coreProperties>
</file>